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57" r:id="rId4"/>
    <p:sldId id="259" r:id="rId5"/>
    <p:sldId id="260" r:id="rId6"/>
    <p:sldId id="262" r:id="rId7"/>
    <p:sldId id="263" r:id="rId8"/>
    <p:sldId id="264" r:id="rId9"/>
    <p:sldId id="289" r:id="rId10"/>
    <p:sldId id="265" r:id="rId11"/>
    <p:sldId id="266" r:id="rId12"/>
    <p:sldId id="290" r:id="rId13"/>
    <p:sldId id="267" r:id="rId14"/>
    <p:sldId id="269" r:id="rId15"/>
    <p:sldId id="272" r:id="rId16"/>
    <p:sldId id="273" r:id="rId17"/>
    <p:sldId id="275" r:id="rId18"/>
    <p:sldId id="291" r:id="rId19"/>
    <p:sldId id="29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129"/>
    <p:restoredTop sz="95921"/>
  </p:normalViewPr>
  <p:slideViewPr>
    <p:cSldViewPr snapToGrid="0" snapToObjects="1">
      <p:cViewPr>
        <p:scale>
          <a:sx n="113" d="100"/>
          <a:sy n="113" d="100"/>
        </p:scale>
        <p:origin x="896" y="5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png>
</file>

<file path=ppt/media/image22.png>
</file>

<file path=ppt/media/image23.png>
</file>

<file path=ppt/media/image24.png>
</file>

<file path=ppt/media/image25.png>
</file>

<file path=ppt/media/image26.png>
</file>

<file path=ppt/media/image27.png>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5" Type="http://schemas.openxmlformats.org/officeDocument/2006/relationships/image" Target="../media/image12.tiff"/><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8CC72-8287-EE4D-8114-149296622EE0}"/>
              </a:ext>
            </a:extLst>
          </p:cNvPr>
          <p:cNvSpPr>
            <a:spLocks noGrp="1"/>
          </p:cNvSpPr>
          <p:nvPr>
            <p:ph type="ctrTitle"/>
          </p:nvPr>
        </p:nvSpPr>
        <p:spPr/>
        <p:txBody>
          <a:bodyPr/>
          <a:lstStyle/>
          <a:p>
            <a:pPr rtl="1"/>
            <a:r>
              <a:rPr lang="he-IL" cap="none" dirty="0"/>
              <a:t>תכנות מונחה עצמים</a:t>
            </a:r>
            <a:br>
              <a:rPr lang="he-IL" cap="none" dirty="0"/>
            </a:br>
            <a:r>
              <a:rPr lang="he-IL" cap="none" dirty="0"/>
              <a:t>תרגול </a:t>
            </a:r>
            <a:r>
              <a:rPr lang="en-US" cap="none" dirty="0"/>
              <a:t>2</a:t>
            </a:r>
            <a:br>
              <a:rPr lang="he-IL" cap="none" dirty="0"/>
            </a:br>
            <a:endParaRPr lang="en-US" cap="none" dirty="0"/>
          </a:p>
        </p:txBody>
      </p:sp>
      <p:sp>
        <p:nvSpPr>
          <p:cNvPr id="3" name="Subtitle 2">
            <a:extLst>
              <a:ext uri="{FF2B5EF4-FFF2-40B4-BE49-F238E27FC236}">
                <a16:creationId xmlns:a16="http://schemas.microsoft.com/office/drawing/2014/main" id="{40D8009E-5BE3-9E48-B259-52C1304435FC}"/>
              </a:ext>
            </a:extLst>
          </p:cNvPr>
          <p:cNvSpPr>
            <a:spLocks noGrp="1"/>
          </p:cNvSpPr>
          <p:nvPr>
            <p:ph type="subTitle" idx="1"/>
          </p:nvPr>
        </p:nvSpPr>
        <p:spPr/>
        <p:txBody>
          <a:bodyPr/>
          <a:lstStyle/>
          <a:p>
            <a:pPr marL="0" indent="0" algn="r" defTabSz="457200" rtl="1" eaLnBrk="1" latinLnBrk="0" hangingPunct="1">
              <a:spcBef>
                <a:spcPct val="20000"/>
              </a:spcBef>
              <a:spcAft>
                <a:spcPts val="600"/>
              </a:spcAft>
              <a:buClr>
                <a:schemeClr val="tx1"/>
              </a:buClr>
              <a:buSzPct val="100000"/>
              <a:buFont typeface="Arial"/>
              <a:buNone/>
            </a:pPr>
            <a:r>
              <a:rPr lang="he-IL" dirty="0"/>
              <a:t>מייל:  </a:t>
            </a:r>
            <a:r>
              <a:rPr lang="en-US" dirty="0"/>
              <a:t> </a:t>
            </a:r>
            <a:r>
              <a:rPr lang="en-US" cap="none" dirty="0" err="1"/>
              <a:t>Lashover.ariel@gmail.com</a:t>
            </a:r>
            <a:endParaRPr lang="en-US" cap="none" dirty="0"/>
          </a:p>
          <a:p>
            <a:pPr marL="0" indent="0" algn="r" defTabSz="457200" rtl="1" eaLnBrk="1" latinLnBrk="0" hangingPunct="1">
              <a:spcBef>
                <a:spcPct val="20000"/>
              </a:spcBef>
              <a:spcAft>
                <a:spcPts val="600"/>
              </a:spcAft>
              <a:buClr>
                <a:schemeClr val="tx1"/>
              </a:buClr>
              <a:buSzPct val="100000"/>
              <a:buFont typeface="Arial"/>
              <a:buNone/>
            </a:pPr>
            <a:r>
              <a:rPr lang="he-IL" cap="none" dirty="0"/>
              <a:t>נכתב ע"י: איתי לשובר</a:t>
            </a:r>
            <a:endParaRPr lang="en-US" cap="none" dirty="0"/>
          </a:p>
        </p:txBody>
      </p:sp>
    </p:spTree>
    <p:extLst>
      <p:ext uri="{BB962C8B-B14F-4D97-AF65-F5344CB8AC3E}">
        <p14:creationId xmlns:p14="http://schemas.microsoft.com/office/powerpoint/2010/main" val="8570984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DA6A3-4E38-8F4A-8AA1-051FAA4D6B88}"/>
              </a:ext>
            </a:extLst>
          </p:cNvPr>
          <p:cNvSpPr>
            <a:spLocks noGrp="1"/>
          </p:cNvSpPr>
          <p:nvPr>
            <p:ph type="title"/>
          </p:nvPr>
        </p:nvSpPr>
        <p:spPr/>
        <p:txBody>
          <a:bodyPr/>
          <a:lstStyle/>
          <a:p>
            <a:pPr algn="ctr"/>
            <a:r>
              <a:rPr lang="en-US" cap="none" dirty="0">
                <a:effectLst/>
              </a:rPr>
              <a:t>Java throw keyword</a:t>
            </a:r>
            <a:br>
              <a:rPr lang="en-US" cap="none" dirty="0">
                <a:effectLst/>
              </a:rPr>
            </a:br>
            <a:br>
              <a:rPr lang="en-US" cap="none" dirty="0"/>
            </a:br>
            <a:endParaRPr lang="en-US" cap="none" dirty="0"/>
          </a:p>
        </p:txBody>
      </p:sp>
      <p:sp>
        <p:nvSpPr>
          <p:cNvPr id="9" name="Rectangle 8">
            <a:extLst>
              <a:ext uri="{FF2B5EF4-FFF2-40B4-BE49-F238E27FC236}">
                <a16:creationId xmlns:a16="http://schemas.microsoft.com/office/drawing/2014/main" id="{D5512D7B-1413-AF4A-B4E7-06BBEC4428F2}"/>
              </a:ext>
            </a:extLst>
          </p:cNvPr>
          <p:cNvSpPr/>
          <p:nvPr/>
        </p:nvSpPr>
        <p:spPr>
          <a:xfrm>
            <a:off x="627797" y="1787857"/>
            <a:ext cx="9021170" cy="2308324"/>
          </a:xfrm>
          <a:prstGeom prst="rect">
            <a:avLst/>
          </a:prstGeom>
        </p:spPr>
        <p:txBody>
          <a:bodyPr wrap="square">
            <a:spAutoFit/>
          </a:bodyPr>
          <a:lstStyle/>
          <a:p>
            <a:pPr algn="just"/>
            <a:r>
              <a:rPr lang="en-US" dirty="0"/>
              <a:t>The Java throw keyword is used to throw an exception explicitly.</a:t>
            </a:r>
          </a:p>
          <a:p>
            <a:pPr algn="just"/>
            <a:r>
              <a:rPr lang="en-US" dirty="0"/>
              <a:t>We specify the </a:t>
            </a:r>
            <a:r>
              <a:rPr lang="en-US" b="1" dirty="0"/>
              <a:t>exception</a:t>
            </a:r>
            <a:r>
              <a:rPr lang="en-US" dirty="0"/>
              <a:t> object which is to be thrown. </a:t>
            </a:r>
          </a:p>
          <a:p>
            <a:pPr algn="just"/>
            <a:r>
              <a:rPr lang="en-US" dirty="0"/>
              <a:t>The Exception has some message with it that provides the error description. These exceptions may be related to user inputs, server, etc.</a:t>
            </a:r>
          </a:p>
          <a:p>
            <a:pPr algn="just"/>
            <a:r>
              <a:rPr lang="en-US" dirty="0"/>
              <a:t>We can throw either checked or unchecked exceptions in Java by throw keyword. </a:t>
            </a:r>
          </a:p>
          <a:p>
            <a:pPr algn="just"/>
            <a:r>
              <a:rPr lang="en-US" dirty="0"/>
              <a:t>It is mainly used to throw a custom exception. </a:t>
            </a:r>
          </a:p>
          <a:p>
            <a:pPr algn="just"/>
            <a:r>
              <a:rPr lang="en-US" dirty="0"/>
              <a:t>We will discuss custom exceptions later in this section.</a:t>
            </a:r>
            <a:endParaRPr lang="en-US" b="0" i="0" dirty="0">
              <a:effectLst/>
            </a:endParaRPr>
          </a:p>
        </p:txBody>
      </p:sp>
      <p:sp>
        <p:nvSpPr>
          <p:cNvPr id="10" name="Rectangle 9">
            <a:extLst>
              <a:ext uri="{FF2B5EF4-FFF2-40B4-BE49-F238E27FC236}">
                <a16:creationId xmlns:a16="http://schemas.microsoft.com/office/drawing/2014/main" id="{FC7B5269-1E5F-0D4A-88E1-872B111409C8}"/>
              </a:ext>
            </a:extLst>
          </p:cNvPr>
          <p:cNvSpPr/>
          <p:nvPr/>
        </p:nvSpPr>
        <p:spPr>
          <a:xfrm>
            <a:off x="635307" y="4546557"/>
            <a:ext cx="10918209" cy="923330"/>
          </a:xfrm>
          <a:prstGeom prst="rect">
            <a:avLst/>
          </a:prstGeom>
        </p:spPr>
        <p:txBody>
          <a:bodyPr wrap="square">
            <a:spAutoFit/>
          </a:bodyPr>
          <a:lstStyle/>
          <a:p>
            <a:r>
              <a:rPr lang="en-US" dirty="0"/>
              <a:t>We can also define our own set of conditions and throw an exception explicitly using throw keyword. For example, we can throw </a:t>
            </a:r>
            <a:r>
              <a:rPr lang="en-US" dirty="0" err="1"/>
              <a:t>ArithmeticException</a:t>
            </a:r>
            <a:r>
              <a:rPr lang="en-US" dirty="0"/>
              <a:t> if we divide a number by another number. Here, we just need to set the condition and throw exception using throw keyword.</a:t>
            </a:r>
          </a:p>
        </p:txBody>
      </p:sp>
    </p:spTree>
    <p:extLst>
      <p:ext uri="{BB962C8B-B14F-4D97-AF65-F5344CB8AC3E}">
        <p14:creationId xmlns:p14="http://schemas.microsoft.com/office/powerpoint/2010/main" val="3020999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DFA0E-360A-BD4C-A2EF-A0D43AADDCA3}"/>
              </a:ext>
            </a:extLst>
          </p:cNvPr>
          <p:cNvSpPr>
            <a:spLocks noGrp="1"/>
          </p:cNvSpPr>
          <p:nvPr>
            <p:ph type="title"/>
          </p:nvPr>
        </p:nvSpPr>
        <p:spPr>
          <a:xfrm>
            <a:off x="1141413" y="381415"/>
            <a:ext cx="9905998" cy="1905000"/>
          </a:xfrm>
        </p:spPr>
        <p:txBody>
          <a:bodyPr/>
          <a:lstStyle/>
          <a:p>
            <a:pPr algn="ctr" rtl="1"/>
            <a:r>
              <a:rPr lang="en-US" cap="none" dirty="0">
                <a:effectLst/>
              </a:rPr>
              <a:t>Java throw keyword</a:t>
            </a:r>
            <a:br>
              <a:rPr lang="en-US" cap="none" dirty="0">
                <a:effectLst/>
              </a:rPr>
            </a:br>
            <a:br>
              <a:rPr lang="en-US" cap="none" dirty="0"/>
            </a:br>
            <a:endParaRPr lang="en-US" cap="none" dirty="0"/>
          </a:p>
        </p:txBody>
      </p:sp>
      <p:pic>
        <p:nvPicPr>
          <p:cNvPr id="7" name="Picture 6">
            <a:extLst>
              <a:ext uri="{FF2B5EF4-FFF2-40B4-BE49-F238E27FC236}">
                <a16:creationId xmlns:a16="http://schemas.microsoft.com/office/drawing/2014/main" id="{C8BB35F2-6293-1143-8F73-B5F1DCADCCA9}"/>
              </a:ext>
            </a:extLst>
          </p:cNvPr>
          <p:cNvPicPr>
            <a:picLocks noChangeAspect="1"/>
          </p:cNvPicPr>
          <p:nvPr/>
        </p:nvPicPr>
        <p:blipFill>
          <a:blip r:embed="rId2"/>
          <a:stretch>
            <a:fillRect/>
          </a:stretch>
        </p:blipFill>
        <p:spPr>
          <a:xfrm>
            <a:off x="471534" y="1161766"/>
            <a:ext cx="5622878" cy="5175604"/>
          </a:xfrm>
          <a:prstGeom prst="rect">
            <a:avLst/>
          </a:prstGeom>
        </p:spPr>
      </p:pic>
      <p:pic>
        <p:nvPicPr>
          <p:cNvPr id="8" name="Picture 7">
            <a:extLst>
              <a:ext uri="{FF2B5EF4-FFF2-40B4-BE49-F238E27FC236}">
                <a16:creationId xmlns:a16="http://schemas.microsoft.com/office/drawing/2014/main" id="{4CCB94BD-8AFF-1641-86AB-5ACDBB75E489}"/>
              </a:ext>
            </a:extLst>
          </p:cNvPr>
          <p:cNvPicPr>
            <a:picLocks noChangeAspect="1"/>
          </p:cNvPicPr>
          <p:nvPr/>
        </p:nvPicPr>
        <p:blipFill>
          <a:blip r:embed="rId3"/>
          <a:stretch>
            <a:fillRect/>
          </a:stretch>
        </p:blipFill>
        <p:spPr>
          <a:xfrm rot="1056976">
            <a:off x="6447619" y="3326074"/>
            <a:ext cx="5321300" cy="469900"/>
          </a:xfrm>
          <a:prstGeom prst="rect">
            <a:avLst/>
          </a:prstGeom>
        </p:spPr>
      </p:pic>
    </p:spTree>
    <p:extLst>
      <p:ext uri="{BB962C8B-B14F-4D97-AF65-F5344CB8AC3E}">
        <p14:creationId xmlns:p14="http://schemas.microsoft.com/office/powerpoint/2010/main" val="914639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DFA0E-360A-BD4C-A2EF-A0D43AADDCA3}"/>
              </a:ext>
            </a:extLst>
          </p:cNvPr>
          <p:cNvSpPr>
            <a:spLocks noGrp="1"/>
          </p:cNvSpPr>
          <p:nvPr>
            <p:ph type="title"/>
          </p:nvPr>
        </p:nvSpPr>
        <p:spPr>
          <a:xfrm>
            <a:off x="1141413" y="381415"/>
            <a:ext cx="9905998" cy="1905000"/>
          </a:xfrm>
        </p:spPr>
        <p:txBody>
          <a:bodyPr/>
          <a:lstStyle/>
          <a:p>
            <a:pPr algn="ctr" rtl="1"/>
            <a:r>
              <a:rPr lang="en-US" cap="none" dirty="0">
                <a:effectLst/>
              </a:rPr>
              <a:t>Java throw keyword</a:t>
            </a:r>
            <a:br>
              <a:rPr lang="en-US" cap="none" dirty="0">
                <a:effectLst/>
              </a:rPr>
            </a:br>
            <a:br>
              <a:rPr lang="en-US" cap="none" dirty="0"/>
            </a:br>
            <a:endParaRPr lang="en-US" cap="none" dirty="0"/>
          </a:p>
        </p:txBody>
      </p:sp>
      <p:pic>
        <p:nvPicPr>
          <p:cNvPr id="3" name="Picture 2">
            <a:extLst>
              <a:ext uri="{FF2B5EF4-FFF2-40B4-BE49-F238E27FC236}">
                <a16:creationId xmlns:a16="http://schemas.microsoft.com/office/drawing/2014/main" id="{95A76CE4-E981-8B4B-B150-3B13EE2AD15E}"/>
              </a:ext>
            </a:extLst>
          </p:cNvPr>
          <p:cNvPicPr>
            <a:picLocks noChangeAspect="1"/>
          </p:cNvPicPr>
          <p:nvPr/>
        </p:nvPicPr>
        <p:blipFill>
          <a:blip r:embed="rId2"/>
          <a:stretch>
            <a:fillRect/>
          </a:stretch>
        </p:blipFill>
        <p:spPr>
          <a:xfrm>
            <a:off x="1141413" y="1037230"/>
            <a:ext cx="4380513" cy="5568844"/>
          </a:xfrm>
          <a:prstGeom prst="rect">
            <a:avLst/>
          </a:prstGeom>
        </p:spPr>
      </p:pic>
      <p:pic>
        <p:nvPicPr>
          <p:cNvPr id="4" name="Picture 3">
            <a:extLst>
              <a:ext uri="{FF2B5EF4-FFF2-40B4-BE49-F238E27FC236}">
                <a16:creationId xmlns:a16="http://schemas.microsoft.com/office/drawing/2014/main" id="{D1F87BC1-19D4-284F-BF11-F4E4E516053E}"/>
              </a:ext>
            </a:extLst>
          </p:cNvPr>
          <p:cNvPicPr>
            <a:picLocks noChangeAspect="1"/>
          </p:cNvPicPr>
          <p:nvPr/>
        </p:nvPicPr>
        <p:blipFill>
          <a:blip r:embed="rId3"/>
          <a:stretch>
            <a:fillRect/>
          </a:stretch>
        </p:blipFill>
        <p:spPr>
          <a:xfrm rot="1606322">
            <a:off x="6386068" y="3253097"/>
            <a:ext cx="5120042" cy="650164"/>
          </a:xfrm>
          <a:prstGeom prst="rect">
            <a:avLst/>
          </a:prstGeom>
        </p:spPr>
      </p:pic>
    </p:spTree>
    <p:extLst>
      <p:ext uri="{BB962C8B-B14F-4D97-AF65-F5344CB8AC3E}">
        <p14:creationId xmlns:p14="http://schemas.microsoft.com/office/powerpoint/2010/main" val="1711627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9713E-26AE-8F44-97F6-35601D0A1E6B}"/>
              </a:ext>
            </a:extLst>
          </p:cNvPr>
          <p:cNvSpPr>
            <a:spLocks noGrp="1"/>
          </p:cNvSpPr>
          <p:nvPr>
            <p:ph type="title"/>
          </p:nvPr>
        </p:nvSpPr>
        <p:spPr>
          <a:xfrm>
            <a:off x="1141413" y="492417"/>
            <a:ext cx="9905998" cy="1905000"/>
          </a:xfrm>
        </p:spPr>
        <p:txBody>
          <a:bodyPr/>
          <a:lstStyle/>
          <a:p>
            <a:pPr algn="ctr"/>
            <a:r>
              <a:rPr lang="en-US" cap="none" dirty="0">
                <a:effectLst/>
              </a:rPr>
              <a:t>Java throws keyword</a:t>
            </a:r>
            <a:br>
              <a:rPr lang="en-US" cap="none" dirty="0">
                <a:effectLst/>
              </a:rPr>
            </a:br>
            <a:br>
              <a:rPr lang="en-US" cap="none" dirty="0"/>
            </a:br>
            <a:endParaRPr lang="en-US" cap="none" dirty="0"/>
          </a:p>
        </p:txBody>
      </p:sp>
      <p:sp>
        <p:nvSpPr>
          <p:cNvPr id="3" name="Rectangle 2">
            <a:extLst>
              <a:ext uri="{FF2B5EF4-FFF2-40B4-BE49-F238E27FC236}">
                <a16:creationId xmlns:a16="http://schemas.microsoft.com/office/drawing/2014/main" id="{F8EDCC6D-04AE-4C4D-AA08-7C9F11875E54}"/>
              </a:ext>
            </a:extLst>
          </p:cNvPr>
          <p:cNvSpPr/>
          <p:nvPr/>
        </p:nvSpPr>
        <p:spPr>
          <a:xfrm>
            <a:off x="239523" y="1726906"/>
            <a:ext cx="5854889" cy="3416320"/>
          </a:xfrm>
          <a:prstGeom prst="rect">
            <a:avLst/>
          </a:prstGeom>
        </p:spPr>
        <p:txBody>
          <a:bodyPr wrap="square">
            <a:spAutoFit/>
          </a:bodyPr>
          <a:lstStyle/>
          <a:p>
            <a:r>
              <a:rPr lang="en-US" dirty="0"/>
              <a:t>The </a:t>
            </a:r>
            <a:r>
              <a:rPr lang="en-US" b="1" dirty="0"/>
              <a:t>Java throws keyword</a:t>
            </a:r>
            <a:r>
              <a:rPr lang="en-US" dirty="0"/>
              <a:t> is used to declare an exception. </a:t>
            </a:r>
          </a:p>
          <a:p>
            <a:r>
              <a:rPr lang="en-US" dirty="0"/>
              <a:t>It gives an information to the programmer that there may occur an exception. </a:t>
            </a:r>
          </a:p>
          <a:p>
            <a:r>
              <a:rPr lang="en-US" dirty="0"/>
              <a:t>So, it is better for the programmer to provide the exception handling code so that the normal flow of the program can be maintained.</a:t>
            </a:r>
          </a:p>
          <a:p>
            <a:r>
              <a:rPr lang="en-US" dirty="0"/>
              <a:t>Exception Handling is mainly used to handle the checked exceptions. </a:t>
            </a:r>
          </a:p>
          <a:p>
            <a:r>
              <a:rPr lang="en-US" dirty="0"/>
              <a:t>If there occurs any unchecked exception such as </a:t>
            </a:r>
            <a:r>
              <a:rPr lang="en-US" dirty="0" err="1"/>
              <a:t>NullPointerException</a:t>
            </a:r>
            <a:r>
              <a:rPr lang="en-US" dirty="0"/>
              <a:t>, it is programmers' fault that he is not checking the code before it being used.</a:t>
            </a:r>
            <a:endParaRPr lang="en-US" b="0" i="0" dirty="0">
              <a:effectLst/>
            </a:endParaRPr>
          </a:p>
        </p:txBody>
      </p:sp>
      <p:pic>
        <p:nvPicPr>
          <p:cNvPr id="7" name="Picture 6">
            <a:extLst>
              <a:ext uri="{FF2B5EF4-FFF2-40B4-BE49-F238E27FC236}">
                <a16:creationId xmlns:a16="http://schemas.microsoft.com/office/drawing/2014/main" id="{8B6D70C5-7246-2C4F-B068-884839B8D317}"/>
              </a:ext>
            </a:extLst>
          </p:cNvPr>
          <p:cNvPicPr>
            <a:picLocks noChangeAspect="1"/>
          </p:cNvPicPr>
          <p:nvPr/>
        </p:nvPicPr>
        <p:blipFill>
          <a:blip r:embed="rId2"/>
          <a:stretch>
            <a:fillRect/>
          </a:stretch>
        </p:blipFill>
        <p:spPr>
          <a:xfrm>
            <a:off x="6198168" y="1444917"/>
            <a:ext cx="5694121" cy="3860421"/>
          </a:xfrm>
          <a:prstGeom prst="rect">
            <a:avLst/>
          </a:prstGeom>
        </p:spPr>
      </p:pic>
      <p:pic>
        <p:nvPicPr>
          <p:cNvPr id="8" name="Picture 7">
            <a:extLst>
              <a:ext uri="{FF2B5EF4-FFF2-40B4-BE49-F238E27FC236}">
                <a16:creationId xmlns:a16="http://schemas.microsoft.com/office/drawing/2014/main" id="{C272020C-4D02-E44A-87FC-00BA1EE0F018}"/>
              </a:ext>
            </a:extLst>
          </p:cNvPr>
          <p:cNvPicPr>
            <a:picLocks noChangeAspect="1"/>
          </p:cNvPicPr>
          <p:nvPr/>
        </p:nvPicPr>
        <p:blipFill>
          <a:blip r:embed="rId3"/>
          <a:stretch>
            <a:fillRect/>
          </a:stretch>
        </p:blipFill>
        <p:spPr>
          <a:xfrm>
            <a:off x="6253489" y="5552614"/>
            <a:ext cx="5638800" cy="762000"/>
          </a:xfrm>
          <a:prstGeom prst="rect">
            <a:avLst/>
          </a:prstGeom>
        </p:spPr>
      </p:pic>
    </p:spTree>
    <p:extLst>
      <p:ext uri="{BB962C8B-B14F-4D97-AF65-F5344CB8AC3E}">
        <p14:creationId xmlns:p14="http://schemas.microsoft.com/office/powerpoint/2010/main" val="2333018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9713E-26AE-8F44-97F6-35601D0A1E6B}"/>
              </a:ext>
            </a:extLst>
          </p:cNvPr>
          <p:cNvSpPr>
            <a:spLocks noGrp="1"/>
          </p:cNvSpPr>
          <p:nvPr>
            <p:ph type="title"/>
          </p:nvPr>
        </p:nvSpPr>
        <p:spPr>
          <a:xfrm rot="19266925">
            <a:off x="-3457882" y="246668"/>
            <a:ext cx="9905998" cy="1905000"/>
          </a:xfrm>
        </p:spPr>
        <p:txBody>
          <a:bodyPr/>
          <a:lstStyle/>
          <a:p>
            <a:pPr algn="ctr"/>
            <a:r>
              <a:rPr lang="en-US" cap="none" dirty="0">
                <a:effectLst/>
              </a:rPr>
              <a:t>throw VS throws</a:t>
            </a:r>
          </a:p>
        </p:txBody>
      </p:sp>
      <p:pic>
        <p:nvPicPr>
          <p:cNvPr id="5" name="Picture 4">
            <a:extLst>
              <a:ext uri="{FF2B5EF4-FFF2-40B4-BE49-F238E27FC236}">
                <a16:creationId xmlns:a16="http://schemas.microsoft.com/office/drawing/2014/main" id="{433BC420-4055-9E46-A58A-D793C8017572}"/>
              </a:ext>
            </a:extLst>
          </p:cNvPr>
          <p:cNvPicPr>
            <a:picLocks noChangeAspect="1"/>
          </p:cNvPicPr>
          <p:nvPr/>
        </p:nvPicPr>
        <p:blipFill>
          <a:blip r:embed="rId2"/>
          <a:stretch>
            <a:fillRect/>
          </a:stretch>
        </p:blipFill>
        <p:spPr>
          <a:xfrm>
            <a:off x="4168401" y="182391"/>
            <a:ext cx="6586036" cy="5041267"/>
          </a:xfrm>
          <a:prstGeom prst="rect">
            <a:avLst/>
          </a:prstGeom>
        </p:spPr>
      </p:pic>
      <p:pic>
        <p:nvPicPr>
          <p:cNvPr id="6" name="Picture 5">
            <a:extLst>
              <a:ext uri="{FF2B5EF4-FFF2-40B4-BE49-F238E27FC236}">
                <a16:creationId xmlns:a16="http://schemas.microsoft.com/office/drawing/2014/main" id="{2866378B-286D-7E44-B245-2D5007D77F90}"/>
              </a:ext>
            </a:extLst>
          </p:cNvPr>
          <p:cNvPicPr>
            <a:picLocks noChangeAspect="1"/>
          </p:cNvPicPr>
          <p:nvPr/>
        </p:nvPicPr>
        <p:blipFill>
          <a:blip r:embed="rId3"/>
          <a:stretch>
            <a:fillRect/>
          </a:stretch>
        </p:blipFill>
        <p:spPr>
          <a:xfrm>
            <a:off x="4168401" y="5223658"/>
            <a:ext cx="6586036" cy="1494939"/>
          </a:xfrm>
          <a:prstGeom prst="rect">
            <a:avLst/>
          </a:prstGeom>
        </p:spPr>
      </p:pic>
    </p:spTree>
    <p:extLst>
      <p:ext uri="{BB962C8B-B14F-4D97-AF65-F5344CB8AC3E}">
        <p14:creationId xmlns:p14="http://schemas.microsoft.com/office/powerpoint/2010/main" val="2199850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9713E-26AE-8F44-97F6-35601D0A1E6B}"/>
              </a:ext>
            </a:extLst>
          </p:cNvPr>
          <p:cNvSpPr>
            <a:spLocks noGrp="1"/>
          </p:cNvSpPr>
          <p:nvPr>
            <p:ph type="title"/>
          </p:nvPr>
        </p:nvSpPr>
        <p:spPr>
          <a:xfrm>
            <a:off x="1141413" y="-381882"/>
            <a:ext cx="9905998" cy="1905000"/>
          </a:xfrm>
        </p:spPr>
        <p:txBody>
          <a:bodyPr/>
          <a:lstStyle/>
          <a:p>
            <a:pPr algn="ctr"/>
            <a:r>
              <a:rPr lang="en-US" cap="none" dirty="0"/>
              <a:t>Java Files</a:t>
            </a:r>
          </a:p>
        </p:txBody>
      </p:sp>
      <p:sp>
        <p:nvSpPr>
          <p:cNvPr id="7" name="Rectangle 6">
            <a:extLst>
              <a:ext uri="{FF2B5EF4-FFF2-40B4-BE49-F238E27FC236}">
                <a16:creationId xmlns:a16="http://schemas.microsoft.com/office/drawing/2014/main" id="{3EBEF2A6-FC32-FB46-AF2A-2879EAF8D43A}"/>
              </a:ext>
            </a:extLst>
          </p:cNvPr>
          <p:cNvSpPr/>
          <p:nvPr/>
        </p:nvSpPr>
        <p:spPr>
          <a:xfrm>
            <a:off x="748885" y="980986"/>
            <a:ext cx="10298526" cy="1200329"/>
          </a:xfrm>
          <a:prstGeom prst="rect">
            <a:avLst/>
          </a:prstGeom>
        </p:spPr>
        <p:txBody>
          <a:bodyPr wrap="square">
            <a:spAutoFit/>
          </a:bodyPr>
          <a:lstStyle/>
          <a:p>
            <a:r>
              <a:rPr lang="en-US" dirty="0"/>
              <a:t>The File class from the </a:t>
            </a:r>
            <a:r>
              <a:rPr lang="en-US" dirty="0" err="1"/>
              <a:t>java.io</a:t>
            </a:r>
            <a:r>
              <a:rPr lang="en-US" dirty="0"/>
              <a:t> package, allows us to work with files.</a:t>
            </a:r>
          </a:p>
          <a:p>
            <a:endParaRPr lang="en-US" dirty="0"/>
          </a:p>
          <a:p>
            <a:r>
              <a:rPr lang="en-US" dirty="0"/>
              <a:t>To use the File class, create an object of the class, and specify the filename or directory name:</a:t>
            </a:r>
            <a:endParaRPr lang="he-IL" dirty="0"/>
          </a:p>
        </p:txBody>
      </p:sp>
      <p:pic>
        <p:nvPicPr>
          <p:cNvPr id="8" name="תמונה 5">
            <a:extLst>
              <a:ext uri="{FF2B5EF4-FFF2-40B4-BE49-F238E27FC236}">
                <a16:creationId xmlns:a16="http://schemas.microsoft.com/office/drawing/2014/main" id="{BDA7D090-614E-2341-84F7-F103AD352A6C}"/>
              </a:ext>
            </a:extLst>
          </p:cNvPr>
          <p:cNvPicPr>
            <a:picLocks noChangeAspect="1"/>
          </p:cNvPicPr>
          <p:nvPr/>
        </p:nvPicPr>
        <p:blipFill>
          <a:blip r:embed="rId2"/>
          <a:stretch>
            <a:fillRect/>
          </a:stretch>
        </p:blipFill>
        <p:spPr>
          <a:xfrm>
            <a:off x="3150040" y="1914436"/>
            <a:ext cx="5276850" cy="971550"/>
          </a:xfrm>
          <a:prstGeom prst="rect">
            <a:avLst/>
          </a:prstGeom>
        </p:spPr>
      </p:pic>
      <p:pic>
        <p:nvPicPr>
          <p:cNvPr id="9" name="תמונה 9">
            <a:extLst>
              <a:ext uri="{FF2B5EF4-FFF2-40B4-BE49-F238E27FC236}">
                <a16:creationId xmlns:a16="http://schemas.microsoft.com/office/drawing/2014/main" id="{D25BD925-8032-B045-A632-D25B7AE6C1CA}"/>
              </a:ext>
            </a:extLst>
          </p:cNvPr>
          <p:cNvPicPr>
            <a:picLocks noChangeAspect="1"/>
          </p:cNvPicPr>
          <p:nvPr/>
        </p:nvPicPr>
        <p:blipFill>
          <a:blip r:embed="rId3"/>
          <a:stretch>
            <a:fillRect/>
          </a:stretch>
        </p:blipFill>
        <p:spPr>
          <a:xfrm>
            <a:off x="2231696" y="2972483"/>
            <a:ext cx="7113539" cy="3529013"/>
          </a:xfrm>
          <a:prstGeom prst="rect">
            <a:avLst/>
          </a:prstGeom>
        </p:spPr>
      </p:pic>
    </p:spTree>
    <p:extLst>
      <p:ext uri="{BB962C8B-B14F-4D97-AF65-F5344CB8AC3E}">
        <p14:creationId xmlns:p14="http://schemas.microsoft.com/office/powerpoint/2010/main" val="1304299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heel(1)">
                                      <p:cBhvr>
                                        <p:cTn id="13"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C3ACC78-A71D-6442-AFC4-A2DEB1BE16E1}"/>
              </a:ext>
            </a:extLst>
          </p:cNvPr>
          <p:cNvSpPr/>
          <p:nvPr/>
        </p:nvSpPr>
        <p:spPr>
          <a:xfrm>
            <a:off x="2986216" y="222319"/>
            <a:ext cx="6096000" cy="1077218"/>
          </a:xfrm>
          <a:prstGeom prst="rect">
            <a:avLst/>
          </a:prstGeom>
        </p:spPr>
        <p:txBody>
          <a:bodyPr>
            <a:spAutoFit/>
          </a:bodyPr>
          <a:lstStyle/>
          <a:p>
            <a:pPr algn="ctr"/>
            <a:r>
              <a:rPr lang="en-US" sz="3200" dirty="0">
                <a:latin typeface="+mj-lt"/>
              </a:rPr>
              <a:t>Create a File</a:t>
            </a:r>
            <a:br>
              <a:rPr lang="en-US" sz="3200" dirty="0">
                <a:latin typeface="+mj-lt"/>
              </a:rPr>
            </a:br>
            <a:endParaRPr lang="en-US" sz="3200" dirty="0">
              <a:latin typeface="+mj-lt"/>
            </a:endParaRPr>
          </a:p>
        </p:txBody>
      </p:sp>
      <p:pic>
        <p:nvPicPr>
          <p:cNvPr id="9" name="תמונה 4">
            <a:extLst>
              <a:ext uri="{FF2B5EF4-FFF2-40B4-BE49-F238E27FC236}">
                <a16:creationId xmlns:a16="http://schemas.microsoft.com/office/drawing/2014/main" id="{25F8721B-3847-9248-8785-452EE6E7DB06}"/>
              </a:ext>
            </a:extLst>
          </p:cNvPr>
          <p:cNvPicPr>
            <a:picLocks noChangeAspect="1"/>
          </p:cNvPicPr>
          <p:nvPr/>
        </p:nvPicPr>
        <p:blipFill rotWithShape="1">
          <a:blip r:embed="rId2"/>
          <a:srcRect b="12500"/>
          <a:stretch/>
        </p:blipFill>
        <p:spPr>
          <a:xfrm>
            <a:off x="2614098" y="2049081"/>
            <a:ext cx="7172325" cy="3333750"/>
          </a:xfrm>
          <a:prstGeom prst="rect">
            <a:avLst/>
          </a:prstGeom>
        </p:spPr>
      </p:pic>
      <p:sp>
        <p:nvSpPr>
          <p:cNvPr id="10" name="Rectangle 9">
            <a:extLst>
              <a:ext uri="{FF2B5EF4-FFF2-40B4-BE49-F238E27FC236}">
                <a16:creationId xmlns:a16="http://schemas.microsoft.com/office/drawing/2014/main" id="{31861B8E-A6BA-9E44-AC73-EF569C34BC9E}"/>
              </a:ext>
            </a:extLst>
          </p:cNvPr>
          <p:cNvSpPr/>
          <p:nvPr/>
        </p:nvSpPr>
        <p:spPr>
          <a:xfrm>
            <a:off x="323335" y="837309"/>
            <a:ext cx="11421762" cy="1477328"/>
          </a:xfrm>
          <a:prstGeom prst="rect">
            <a:avLst/>
          </a:prstGeom>
        </p:spPr>
        <p:txBody>
          <a:bodyPr wrap="square">
            <a:spAutoFit/>
          </a:bodyPr>
          <a:lstStyle/>
          <a:p>
            <a:r>
              <a:rPr lang="en-US" dirty="0"/>
              <a:t>To create a file in Java, you can use the </a:t>
            </a:r>
            <a:r>
              <a:rPr lang="en-US" dirty="0" err="1"/>
              <a:t>createNewFile</a:t>
            </a:r>
            <a:r>
              <a:rPr lang="en-US" dirty="0"/>
              <a:t>() method. This method returns a </a:t>
            </a:r>
            <a:r>
              <a:rPr lang="en-US" dirty="0" err="1"/>
              <a:t>boolean</a:t>
            </a:r>
            <a:r>
              <a:rPr lang="en-US" dirty="0"/>
              <a:t> value: true if the file was successfully created, and false if the file already exists. </a:t>
            </a:r>
          </a:p>
          <a:p>
            <a:r>
              <a:rPr lang="en-US" dirty="0"/>
              <a:t>Note that the method is enclosed in a try...catch block. </a:t>
            </a:r>
          </a:p>
          <a:p>
            <a:r>
              <a:rPr lang="en-US" dirty="0"/>
              <a:t>This is necessary because it throws an </a:t>
            </a:r>
            <a:r>
              <a:rPr lang="en-US" dirty="0" err="1"/>
              <a:t>IOException</a:t>
            </a:r>
            <a:r>
              <a:rPr lang="en-US" dirty="0"/>
              <a:t> if an error occurs (if the file cannot be created for some reason)</a:t>
            </a:r>
            <a:endParaRPr lang="he-IL" dirty="0"/>
          </a:p>
        </p:txBody>
      </p:sp>
      <p:sp>
        <p:nvSpPr>
          <p:cNvPr id="11" name="Rectangle 10">
            <a:extLst>
              <a:ext uri="{FF2B5EF4-FFF2-40B4-BE49-F238E27FC236}">
                <a16:creationId xmlns:a16="http://schemas.microsoft.com/office/drawing/2014/main" id="{BF96B807-0F48-514F-A0BA-9CD56971DAA7}"/>
              </a:ext>
            </a:extLst>
          </p:cNvPr>
          <p:cNvSpPr/>
          <p:nvPr/>
        </p:nvSpPr>
        <p:spPr>
          <a:xfrm>
            <a:off x="323335" y="5513344"/>
            <a:ext cx="11254946" cy="923330"/>
          </a:xfrm>
          <a:prstGeom prst="rect">
            <a:avLst/>
          </a:prstGeom>
        </p:spPr>
        <p:txBody>
          <a:bodyPr wrap="square">
            <a:spAutoFit/>
          </a:bodyPr>
          <a:lstStyle/>
          <a:p>
            <a:r>
              <a:rPr lang="en-US" dirty="0"/>
              <a:t>To create a file in a specific directory (requires permission), specify the path of the file and use double backslashes to escape the "\" character (for Windows). On Mac and Linux you can just write the path, like: /Users/name/</a:t>
            </a:r>
            <a:r>
              <a:rPr lang="en-US" dirty="0" err="1"/>
              <a:t>filename.txt</a:t>
            </a:r>
            <a:endParaRPr lang="he-IL" dirty="0"/>
          </a:p>
        </p:txBody>
      </p:sp>
      <p:pic>
        <p:nvPicPr>
          <p:cNvPr id="12" name="תמונה 14">
            <a:extLst>
              <a:ext uri="{FF2B5EF4-FFF2-40B4-BE49-F238E27FC236}">
                <a16:creationId xmlns:a16="http://schemas.microsoft.com/office/drawing/2014/main" id="{9A26D3F7-E554-A24B-92D0-76E0BAD33640}"/>
              </a:ext>
            </a:extLst>
          </p:cNvPr>
          <p:cNvPicPr>
            <a:picLocks noChangeAspect="1"/>
          </p:cNvPicPr>
          <p:nvPr/>
        </p:nvPicPr>
        <p:blipFill>
          <a:blip r:embed="rId3"/>
          <a:stretch>
            <a:fillRect/>
          </a:stretch>
        </p:blipFill>
        <p:spPr>
          <a:xfrm>
            <a:off x="5130628" y="6132375"/>
            <a:ext cx="4895850" cy="514350"/>
          </a:xfrm>
          <a:prstGeom prst="rect">
            <a:avLst/>
          </a:prstGeom>
        </p:spPr>
      </p:pic>
    </p:spTree>
    <p:extLst>
      <p:ext uri="{BB962C8B-B14F-4D97-AF65-F5344CB8AC3E}">
        <p14:creationId xmlns:p14="http://schemas.microsoft.com/office/powerpoint/2010/main" val="2391363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randombar(horizontal)">
                                      <p:cBhvr>
                                        <p:cTn id="1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9713E-26AE-8F44-97F6-35601D0A1E6B}"/>
              </a:ext>
            </a:extLst>
          </p:cNvPr>
          <p:cNvSpPr>
            <a:spLocks noGrp="1"/>
          </p:cNvSpPr>
          <p:nvPr>
            <p:ph type="title"/>
          </p:nvPr>
        </p:nvSpPr>
        <p:spPr>
          <a:xfrm>
            <a:off x="1141413" y="-230660"/>
            <a:ext cx="9905998" cy="1905000"/>
          </a:xfrm>
        </p:spPr>
        <p:txBody>
          <a:bodyPr/>
          <a:lstStyle/>
          <a:p>
            <a:pPr algn="ctr"/>
            <a:r>
              <a:rPr lang="en-US" cap="none" dirty="0"/>
              <a:t>Write to a File</a:t>
            </a:r>
          </a:p>
        </p:txBody>
      </p:sp>
      <p:sp>
        <p:nvSpPr>
          <p:cNvPr id="7" name="Rectangle 6">
            <a:extLst>
              <a:ext uri="{FF2B5EF4-FFF2-40B4-BE49-F238E27FC236}">
                <a16:creationId xmlns:a16="http://schemas.microsoft.com/office/drawing/2014/main" id="{2B10F9D3-FEBD-B448-9B41-1A34DE595876}"/>
              </a:ext>
            </a:extLst>
          </p:cNvPr>
          <p:cNvSpPr/>
          <p:nvPr/>
        </p:nvSpPr>
        <p:spPr>
          <a:xfrm>
            <a:off x="539578" y="1308954"/>
            <a:ext cx="11186983" cy="923330"/>
          </a:xfrm>
          <a:prstGeom prst="rect">
            <a:avLst/>
          </a:prstGeom>
        </p:spPr>
        <p:txBody>
          <a:bodyPr wrap="square">
            <a:spAutoFit/>
          </a:bodyPr>
          <a:lstStyle/>
          <a:p>
            <a:r>
              <a:rPr lang="en-US" dirty="0"/>
              <a:t>In the following example, we use the </a:t>
            </a:r>
            <a:r>
              <a:rPr lang="en-US" dirty="0" err="1"/>
              <a:t>FileWriter</a:t>
            </a:r>
            <a:r>
              <a:rPr lang="en-US" dirty="0"/>
              <a:t> class together with its write() method to write some text to the file we created in the example above. </a:t>
            </a:r>
          </a:p>
          <a:p>
            <a:r>
              <a:rPr lang="en-US" dirty="0"/>
              <a:t>Note that when you are done writing to the file, you should close it with the close() method:</a:t>
            </a:r>
            <a:endParaRPr lang="he-IL" dirty="0"/>
          </a:p>
        </p:txBody>
      </p:sp>
      <p:pic>
        <p:nvPicPr>
          <p:cNvPr id="8" name="תמונה 7">
            <a:extLst>
              <a:ext uri="{FF2B5EF4-FFF2-40B4-BE49-F238E27FC236}">
                <a16:creationId xmlns:a16="http://schemas.microsoft.com/office/drawing/2014/main" id="{5F7D6353-1CCF-7943-BEB0-39DC32EA5889}"/>
              </a:ext>
            </a:extLst>
          </p:cNvPr>
          <p:cNvPicPr>
            <a:picLocks noChangeAspect="1"/>
          </p:cNvPicPr>
          <p:nvPr/>
        </p:nvPicPr>
        <p:blipFill>
          <a:blip r:embed="rId2"/>
          <a:stretch>
            <a:fillRect/>
          </a:stretch>
        </p:blipFill>
        <p:spPr>
          <a:xfrm>
            <a:off x="2850935" y="2335040"/>
            <a:ext cx="7115175" cy="3876675"/>
          </a:xfrm>
          <a:prstGeom prst="rect">
            <a:avLst/>
          </a:prstGeom>
        </p:spPr>
      </p:pic>
    </p:spTree>
    <p:extLst>
      <p:ext uri="{BB962C8B-B14F-4D97-AF65-F5344CB8AC3E}">
        <p14:creationId xmlns:p14="http://schemas.microsoft.com/office/powerpoint/2010/main" val="618526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9713E-26AE-8F44-97F6-35601D0A1E6B}"/>
              </a:ext>
            </a:extLst>
          </p:cNvPr>
          <p:cNvSpPr>
            <a:spLocks noGrp="1"/>
          </p:cNvSpPr>
          <p:nvPr>
            <p:ph type="title"/>
          </p:nvPr>
        </p:nvSpPr>
        <p:spPr>
          <a:xfrm>
            <a:off x="1141413" y="-66782"/>
            <a:ext cx="9905998" cy="1905000"/>
          </a:xfrm>
        </p:spPr>
        <p:txBody>
          <a:bodyPr/>
          <a:lstStyle/>
          <a:p>
            <a:pPr algn="ctr"/>
            <a:r>
              <a:rPr lang="en-US" cap="none" dirty="0"/>
              <a:t>JSON</a:t>
            </a:r>
          </a:p>
        </p:txBody>
      </p:sp>
      <p:sp>
        <p:nvSpPr>
          <p:cNvPr id="3" name="Rectangle 2">
            <a:extLst>
              <a:ext uri="{FF2B5EF4-FFF2-40B4-BE49-F238E27FC236}">
                <a16:creationId xmlns:a16="http://schemas.microsoft.com/office/drawing/2014/main" id="{DF6335AB-7BEA-A645-8343-E2083C937FD0}"/>
              </a:ext>
            </a:extLst>
          </p:cNvPr>
          <p:cNvSpPr/>
          <p:nvPr/>
        </p:nvSpPr>
        <p:spPr>
          <a:xfrm>
            <a:off x="667736" y="1641361"/>
            <a:ext cx="10853351" cy="369332"/>
          </a:xfrm>
          <a:prstGeom prst="rect">
            <a:avLst/>
          </a:prstGeom>
        </p:spPr>
        <p:txBody>
          <a:bodyPr wrap="square">
            <a:spAutoFit/>
          </a:bodyPr>
          <a:lstStyle/>
          <a:p>
            <a:r>
              <a:rPr lang="en-US" dirty="0"/>
              <a:t>The following JSON example define an employees object, with an array of 3 employees:</a:t>
            </a:r>
            <a:endParaRPr lang="he-IL" dirty="0"/>
          </a:p>
        </p:txBody>
      </p:sp>
      <p:pic>
        <p:nvPicPr>
          <p:cNvPr id="6" name="תמונה 4">
            <a:extLst>
              <a:ext uri="{FF2B5EF4-FFF2-40B4-BE49-F238E27FC236}">
                <a16:creationId xmlns:a16="http://schemas.microsoft.com/office/drawing/2014/main" id="{38809D41-8493-9247-966C-9E5C779ACF31}"/>
              </a:ext>
            </a:extLst>
          </p:cNvPr>
          <p:cNvPicPr>
            <a:picLocks noChangeAspect="1"/>
          </p:cNvPicPr>
          <p:nvPr/>
        </p:nvPicPr>
        <p:blipFill>
          <a:blip r:embed="rId2"/>
          <a:stretch>
            <a:fillRect/>
          </a:stretch>
        </p:blipFill>
        <p:spPr>
          <a:xfrm>
            <a:off x="2661294" y="2798163"/>
            <a:ext cx="6000792" cy="2837757"/>
          </a:xfrm>
          <a:prstGeom prst="rect">
            <a:avLst/>
          </a:prstGeom>
        </p:spPr>
      </p:pic>
    </p:spTree>
    <p:extLst>
      <p:ext uri="{BB962C8B-B14F-4D97-AF65-F5344CB8AC3E}">
        <p14:creationId xmlns:p14="http://schemas.microsoft.com/office/powerpoint/2010/main" val="3939454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58D9B-C685-2745-87C8-3CCEC949004E}"/>
              </a:ext>
            </a:extLst>
          </p:cNvPr>
          <p:cNvSpPr>
            <a:spLocks noGrp="1"/>
          </p:cNvSpPr>
          <p:nvPr>
            <p:ph type="title"/>
          </p:nvPr>
        </p:nvSpPr>
        <p:spPr/>
        <p:txBody>
          <a:bodyPr/>
          <a:lstStyle/>
          <a:p>
            <a:r>
              <a:rPr lang="en-US" cap="none" dirty="0"/>
              <a:t>JSON Syntax rules</a:t>
            </a:r>
          </a:p>
        </p:txBody>
      </p:sp>
      <p:sp>
        <p:nvSpPr>
          <p:cNvPr id="3" name="Content Placeholder 2">
            <a:extLst>
              <a:ext uri="{FF2B5EF4-FFF2-40B4-BE49-F238E27FC236}">
                <a16:creationId xmlns:a16="http://schemas.microsoft.com/office/drawing/2014/main" id="{6E105189-9001-EC4F-9592-BFFFD315866D}"/>
              </a:ext>
            </a:extLst>
          </p:cNvPr>
          <p:cNvSpPr>
            <a:spLocks noGrp="1"/>
          </p:cNvSpPr>
          <p:nvPr>
            <p:ph idx="1"/>
          </p:nvPr>
        </p:nvSpPr>
        <p:spPr>
          <a:xfrm>
            <a:off x="696570" y="2370437"/>
            <a:ext cx="9905998" cy="3124201"/>
          </a:xfrm>
        </p:spPr>
        <p:txBody>
          <a:bodyPr/>
          <a:lstStyle/>
          <a:p>
            <a:r>
              <a:rPr lang="en-US" cap="none" dirty="0"/>
              <a:t>Data is name/value pairs</a:t>
            </a:r>
          </a:p>
          <a:p>
            <a:r>
              <a:rPr lang="en-US" cap="none" dirty="0"/>
              <a:t>Data is separated by commas</a:t>
            </a:r>
          </a:p>
          <a:p>
            <a:r>
              <a:rPr lang="en-US" cap="none" dirty="0"/>
              <a:t>Curly braces hold objects</a:t>
            </a:r>
          </a:p>
          <a:p>
            <a:r>
              <a:rPr lang="en-US" cap="none" dirty="0"/>
              <a:t>Square brackets hold arrays</a:t>
            </a:r>
            <a:endParaRPr lang="he-IL" cap="none" dirty="0"/>
          </a:p>
          <a:p>
            <a:endParaRPr lang="en-US" cap="none" dirty="0"/>
          </a:p>
        </p:txBody>
      </p:sp>
      <p:pic>
        <p:nvPicPr>
          <p:cNvPr id="4" name="תמונה 4" descr="תמונה שמכילה טקסט&#10;&#10;התיאור נוצר באופן אוטומטי">
            <a:extLst>
              <a:ext uri="{FF2B5EF4-FFF2-40B4-BE49-F238E27FC236}">
                <a16:creationId xmlns:a16="http://schemas.microsoft.com/office/drawing/2014/main" id="{79681EE4-BF8E-5B4B-BF0B-B98BF1F3888B}"/>
              </a:ext>
            </a:extLst>
          </p:cNvPr>
          <p:cNvPicPr>
            <a:picLocks noChangeAspect="1"/>
          </p:cNvPicPr>
          <p:nvPr/>
        </p:nvPicPr>
        <p:blipFill>
          <a:blip r:embed="rId2"/>
          <a:stretch>
            <a:fillRect/>
          </a:stretch>
        </p:blipFill>
        <p:spPr>
          <a:xfrm>
            <a:off x="5486436" y="1154475"/>
            <a:ext cx="6182300" cy="4636725"/>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3065067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14771-2AE9-FB4E-B32F-72FB8F65C1BB}"/>
              </a:ext>
            </a:extLst>
          </p:cNvPr>
          <p:cNvSpPr>
            <a:spLocks noGrp="1"/>
          </p:cNvSpPr>
          <p:nvPr>
            <p:ph type="title"/>
          </p:nvPr>
        </p:nvSpPr>
        <p:spPr/>
        <p:txBody>
          <a:bodyPr/>
          <a:lstStyle/>
          <a:p>
            <a:pPr algn="r"/>
            <a:r>
              <a:rPr lang="he-IL" dirty="0"/>
              <a:t>נושאים להיום:</a:t>
            </a:r>
            <a:endParaRPr lang="en-US" dirty="0"/>
          </a:p>
        </p:txBody>
      </p:sp>
      <p:sp>
        <p:nvSpPr>
          <p:cNvPr id="3" name="Content Placeholder 2">
            <a:extLst>
              <a:ext uri="{FF2B5EF4-FFF2-40B4-BE49-F238E27FC236}">
                <a16:creationId xmlns:a16="http://schemas.microsoft.com/office/drawing/2014/main" id="{1635461C-155E-6146-BA90-2A3B0A969D55}"/>
              </a:ext>
            </a:extLst>
          </p:cNvPr>
          <p:cNvSpPr>
            <a:spLocks noGrp="1"/>
          </p:cNvSpPr>
          <p:nvPr>
            <p:ph idx="1"/>
          </p:nvPr>
        </p:nvSpPr>
        <p:spPr>
          <a:xfrm>
            <a:off x="1344613" y="2046110"/>
            <a:ext cx="9905998" cy="3124201"/>
          </a:xfrm>
        </p:spPr>
        <p:txBody>
          <a:bodyPr>
            <a:normAutofit/>
          </a:bodyPr>
          <a:lstStyle/>
          <a:p>
            <a:pPr algn="r" rtl="1"/>
            <a:r>
              <a:rPr lang="he-IL" dirty="0"/>
              <a:t>טיפול בשגיאות וחריגים</a:t>
            </a:r>
            <a:endParaRPr lang="en-US" dirty="0"/>
          </a:p>
          <a:p>
            <a:pPr algn="r" rtl="1"/>
            <a:r>
              <a:rPr lang="he-IL" dirty="0"/>
              <a:t>טיפול בקבצים</a:t>
            </a:r>
          </a:p>
          <a:p>
            <a:pPr algn="r" rtl="1"/>
            <a:r>
              <a:rPr lang="en-US" dirty="0"/>
              <a:t>Json</a:t>
            </a:r>
            <a:endParaRPr lang="he-IL" dirty="0"/>
          </a:p>
          <a:p>
            <a:pPr algn="r" rtl="1"/>
            <a:endParaRPr lang="he-IL" dirty="0"/>
          </a:p>
        </p:txBody>
      </p:sp>
    </p:spTree>
    <p:extLst>
      <p:ext uri="{BB962C8B-B14F-4D97-AF65-F5344CB8AC3E}">
        <p14:creationId xmlns:p14="http://schemas.microsoft.com/office/powerpoint/2010/main" val="4250453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F54BE-766A-FC4C-95FE-BE192C1EA4E5}"/>
              </a:ext>
            </a:extLst>
          </p:cNvPr>
          <p:cNvSpPr>
            <a:spLocks noGrp="1"/>
          </p:cNvSpPr>
          <p:nvPr>
            <p:ph type="title"/>
          </p:nvPr>
        </p:nvSpPr>
        <p:spPr>
          <a:xfrm>
            <a:off x="956536" y="304331"/>
            <a:ext cx="9905998" cy="1905000"/>
          </a:xfrm>
        </p:spPr>
        <p:txBody>
          <a:bodyPr/>
          <a:lstStyle/>
          <a:p>
            <a:pPr algn="ctr" defTabSz="457200" eaLnBrk="1" latinLnBrk="0" hangingPunct="1">
              <a:spcBef>
                <a:spcPct val="0"/>
              </a:spcBef>
              <a:buNone/>
            </a:pPr>
            <a:r>
              <a:rPr lang="en-US" cap="none" dirty="0"/>
              <a:t>Exceptions</a:t>
            </a:r>
          </a:p>
        </p:txBody>
      </p:sp>
      <p:sp>
        <p:nvSpPr>
          <p:cNvPr id="3" name="Content Placeholder 2">
            <a:extLst>
              <a:ext uri="{FF2B5EF4-FFF2-40B4-BE49-F238E27FC236}">
                <a16:creationId xmlns:a16="http://schemas.microsoft.com/office/drawing/2014/main" id="{179C3F75-E01C-7649-91B3-9DF34F5890BA}"/>
              </a:ext>
            </a:extLst>
          </p:cNvPr>
          <p:cNvSpPr>
            <a:spLocks noGrp="1"/>
          </p:cNvSpPr>
          <p:nvPr>
            <p:ph idx="1"/>
          </p:nvPr>
        </p:nvSpPr>
        <p:spPr>
          <a:xfrm>
            <a:off x="956536" y="858882"/>
            <a:ext cx="10408004" cy="5378493"/>
          </a:xfrm>
        </p:spPr>
        <p:txBody>
          <a:bodyPr>
            <a:normAutofit/>
          </a:bodyPr>
          <a:lstStyle/>
          <a:p>
            <a:pPr marL="0" indent="0">
              <a:buNone/>
            </a:pPr>
            <a:r>
              <a:rPr lang="en-US" sz="1800" cap="none" dirty="0">
                <a:solidFill>
                  <a:schemeClr val="tx1"/>
                </a:solidFill>
                <a:effectLst/>
              </a:rPr>
              <a:t>When executing Java code, different errors can occur: coding errors made by the programmer, errors due to wrong input, or other unforeseeable things.</a:t>
            </a:r>
          </a:p>
          <a:p>
            <a:pPr marL="0" indent="0">
              <a:buNone/>
            </a:pPr>
            <a:r>
              <a:rPr lang="en-US" sz="1800" cap="none" dirty="0">
                <a:solidFill>
                  <a:schemeClr val="tx1"/>
                </a:solidFill>
                <a:effectLst/>
              </a:rPr>
              <a:t>When an error occurs, Java will normally stop and generate an error message. The technical term for this is: Java will throw an exception (throw an error).</a:t>
            </a:r>
            <a:endParaRPr lang="he-IL" sz="1800" cap="none" dirty="0">
              <a:solidFill>
                <a:schemeClr val="tx1"/>
              </a:solidFill>
            </a:endParaRPr>
          </a:p>
          <a:p>
            <a:pPr marL="285750" indent="-285750" algn="l" defTabSz="457200" rtl="0" eaLnBrk="1" latinLnBrk="0" hangingPunct="1">
              <a:spcBef>
                <a:spcPct val="20000"/>
              </a:spcBef>
              <a:spcAft>
                <a:spcPts val="600"/>
              </a:spcAft>
              <a:buClr>
                <a:schemeClr val="tx1"/>
              </a:buClr>
              <a:buSzPct val="100000"/>
              <a:buFont typeface="Arial"/>
              <a:buChar char="•"/>
            </a:pPr>
            <a:endParaRPr lang="en-US" sz="1800" cap="none" dirty="0"/>
          </a:p>
        </p:txBody>
      </p:sp>
    </p:spTree>
    <p:extLst>
      <p:ext uri="{BB962C8B-B14F-4D97-AF65-F5344CB8AC3E}">
        <p14:creationId xmlns:p14="http://schemas.microsoft.com/office/powerpoint/2010/main" val="3175490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99EB74-A382-7845-9D3B-6BF9D270786A}"/>
              </a:ext>
            </a:extLst>
          </p:cNvPr>
          <p:cNvPicPr>
            <a:picLocks noChangeAspect="1"/>
          </p:cNvPicPr>
          <p:nvPr/>
        </p:nvPicPr>
        <p:blipFill>
          <a:blip r:embed="rId2"/>
          <a:stretch>
            <a:fillRect/>
          </a:stretch>
        </p:blipFill>
        <p:spPr>
          <a:xfrm>
            <a:off x="1035050" y="800100"/>
            <a:ext cx="10121900" cy="5257800"/>
          </a:xfrm>
          <a:prstGeom prst="rect">
            <a:avLst/>
          </a:prstGeom>
        </p:spPr>
      </p:pic>
    </p:spTree>
    <p:extLst>
      <p:ext uri="{BB962C8B-B14F-4D97-AF65-F5344CB8AC3E}">
        <p14:creationId xmlns:p14="http://schemas.microsoft.com/office/powerpoint/2010/main" val="2025630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23230-8377-B248-A320-B37FEAE9355C}"/>
              </a:ext>
            </a:extLst>
          </p:cNvPr>
          <p:cNvSpPr>
            <a:spLocks noGrp="1"/>
          </p:cNvSpPr>
          <p:nvPr>
            <p:ph type="title"/>
          </p:nvPr>
        </p:nvSpPr>
        <p:spPr>
          <a:xfrm>
            <a:off x="1141413" y="222142"/>
            <a:ext cx="9905998" cy="1905000"/>
          </a:xfrm>
        </p:spPr>
        <p:txBody>
          <a:bodyPr/>
          <a:lstStyle/>
          <a:p>
            <a:pPr algn="ctr"/>
            <a:r>
              <a:rPr lang="en-US" cap="none" dirty="0">
                <a:effectLst/>
              </a:rPr>
              <a:t>try-catch block</a:t>
            </a:r>
            <a:br>
              <a:rPr lang="en-US" cap="none" dirty="0">
                <a:effectLst/>
              </a:rPr>
            </a:br>
            <a:br>
              <a:rPr lang="en-US" cap="none" dirty="0"/>
            </a:br>
            <a:endParaRPr lang="en-US" cap="none" dirty="0"/>
          </a:p>
        </p:txBody>
      </p:sp>
      <p:sp>
        <p:nvSpPr>
          <p:cNvPr id="3" name="Content Placeholder 2">
            <a:extLst>
              <a:ext uri="{FF2B5EF4-FFF2-40B4-BE49-F238E27FC236}">
                <a16:creationId xmlns:a16="http://schemas.microsoft.com/office/drawing/2014/main" id="{FC6F95B3-6768-E14E-8FDD-FEFDBB838907}"/>
              </a:ext>
            </a:extLst>
          </p:cNvPr>
          <p:cNvSpPr>
            <a:spLocks noGrp="1"/>
          </p:cNvSpPr>
          <p:nvPr>
            <p:ph idx="1"/>
          </p:nvPr>
        </p:nvSpPr>
        <p:spPr>
          <a:xfrm>
            <a:off x="418454" y="1562100"/>
            <a:ext cx="10628957" cy="4544232"/>
          </a:xfrm>
        </p:spPr>
        <p:txBody>
          <a:bodyPr>
            <a:normAutofit/>
          </a:bodyPr>
          <a:lstStyle/>
          <a:p>
            <a:pPr marL="0" indent="0">
              <a:buNone/>
            </a:pPr>
            <a:r>
              <a:rPr lang="en-US" cap="none" dirty="0">
                <a:effectLst/>
              </a:rPr>
              <a:t>try block</a:t>
            </a:r>
          </a:p>
          <a:p>
            <a:r>
              <a:rPr lang="en-US" cap="none" dirty="0">
                <a:effectLst/>
              </a:rPr>
              <a:t>Java </a:t>
            </a:r>
            <a:r>
              <a:rPr lang="en-US" b="1" cap="none" dirty="0">
                <a:effectLst/>
              </a:rPr>
              <a:t>try</a:t>
            </a:r>
            <a:r>
              <a:rPr lang="en-US" cap="none" dirty="0">
                <a:effectLst/>
              </a:rPr>
              <a:t> block is used to enclose the code that might throw an exception. It must be used within the method.</a:t>
            </a:r>
          </a:p>
          <a:p>
            <a:r>
              <a:rPr lang="en-US" cap="none" dirty="0">
                <a:effectLst/>
              </a:rPr>
              <a:t>If an exception occurs at the particular statement in the try block, the rest of the block code will not execute. So, it is recommended not to keep the code in try block that will not throw an exception.</a:t>
            </a:r>
          </a:p>
          <a:p>
            <a:r>
              <a:rPr lang="en-US" cap="none" dirty="0">
                <a:effectLst/>
              </a:rPr>
              <a:t>Java try block must be followed by either catch or finally block.</a:t>
            </a:r>
          </a:p>
          <a:p>
            <a:pPr marL="0" indent="0">
              <a:buNone/>
            </a:pPr>
            <a:r>
              <a:rPr lang="en-US" cap="none" dirty="0">
                <a:effectLst/>
              </a:rPr>
              <a:t>catch block</a:t>
            </a:r>
          </a:p>
          <a:p>
            <a:r>
              <a:rPr lang="en-US" cap="none" dirty="0">
                <a:effectLst/>
              </a:rPr>
              <a:t>Java catch block is used to handle the Exception by declaring the type of exception within the parameter. The declared exception must be the parent class exception ( i.e., Exception) or the generated exception type. However, the good approach is to declare the generated type of exception.</a:t>
            </a:r>
          </a:p>
          <a:p>
            <a:endParaRPr lang="en-US" cap="none" dirty="0">
              <a:effectLst/>
            </a:endParaRPr>
          </a:p>
        </p:txBody>
      </p:sp>
    </p:spTree>
    <p:extLst>
      <p:ext uri="{BB962C8B-B14F-4D97-AF65-F5344CB8AC3E}">
        <p14:creationId xmlns:p14="http://schemas.microsoft.com/office/powerpoint/2010/main" val="2078171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A2B4E-930A-C743-8934-CC7CA8A6144A}"/>
              </a:ext>
            </a:extLst>
          </p:cNvPr>
          <p:cNvSpPr>
            <a:spLocks noGrp="1"/>
          </p:cNvSpPr>
          <p:nvPr>
            <p:ph type="title"/>
          </p:nvPr>
        </p:nvSpPr>
        <p:spPr>
          <a:xfrm>
            <a:off x="1141413" y="391236"/>
            <a:ext cx="9905998" cy="1905000"/>
          </a:xfrm>
        </p:spPr>
        <p:txBody>
          <a:bodyPr/>
          <a:lstStyle/>
          <a:p>
            <a:pPr algn="ctr"/>
            <a:r>
              <a:rPr lang="en-US" cap="none" dirty="0">
                <a:effectLst/>
              </a:rPr>
              <a:t>Internal Working of Java try-catch block</a:t>
            </a:r>
            <a:br>
              <a:rPr lang="en-US" cap="none" dirty="0">
                <a:effectLst/>
              </a:rPr>
            </a:br>
            <a:br>
              <a:rPr lang="en-US" cap="none" dirty="0"/>
            </a:br>
            <a:endParaRPr lang="en-US" cap="none" dirty="0"/>
          </a:p>
        </p:txBody>
      </p:sp>
      <p:pic>
        <p:nvPicPr>
          <p:cNvPr id="3" name="Picture 2">
            <a:extLst>
              <a:ext uri="{FF2B5EF4-FFF2-40B4-BE49-F238E27FC236}">
                <a16:creationId xmlns:a16="http://schemas.microsoft.com/office/drawing/2014/main" id="{2A88F7B9-98FD-CA42-A103-9AF2D74D9B9B}"/>
              </a:ext>
            </a:extLst>
          </p:cNvPr>
          <p:cNvPicPr>
            <a:picLocks noChangeAspect="1"/>
          </p:cNvPicPr>
          <p:nvPr/>
        </p:nvPicPr>
        <p:blipFill>
          <a:blip r:embed="rId2"/>
          <a:stretch>
            <a:fillRect/>
          </a:stretch>
        </p:blipFill>
        <p:spPr>
          <a:xfrm>
            <a:off x="1909762" y="1562100"/>
            <a:ext cx="8369300" cy="4991100"/>
          </a:xfrm>
          <a:prstGeom prst="rect">
            <a:avLst/>
          </a:prstGeom>
        </p:spPr>
      </p:pic>
    </p:spTree>
    <p:extLst>
      <p:ext uri="{BB962C8B-B14F-4D97-AF65-F5344CB8AC3E}">
        <p14:creationId xmlns:p14="http://schemas.microsoft.com/office/powerpoint/2010/main" val="1186609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EACED-D05B-2E48-9319-A80B8FE20003}"/>
              </a:ext>
            </a:extLst>
          </p:cNvPr>
          <p:cNvSpPr>
            <a:spLocks noGrp="1"/>
          </p:cNvSpPr>
          <p:nvPr>
            <p:ph type="title"/>
          </p:nvPr>
        </p:nvSpPr>
        <p:spPr>
          <a:xfrm>
            <a:off x="1141413" y="254758"/>
            <a:ext cx="9905998" cy="1905000"/>
          </a:xfrm>
        </p:spPr>
        <p:txBody>
          <a:bodyPr/>
          <a:lstStyle/>
          <a:p>
            <a:pPr algn="ctr" rtl="1"/>
            <a:r>
              <a:rPr lang="en-US" cap="none" dirty="0">
                <a:effectLst/>
              </a:rPr>
              <a:t>Internal Working of Java try-catch block</a:t>
            </a:r>
            <a:br>
              <a:rPr lang="en-US" cap="none" dirty="0">
                <a:effectLst/>
              </a:rPr>
            </a:br>
            <a:br>
              <a:rPr lang="en-US" cap="none" dirty="0"/>
            </a:br>
            <a:endParaRPr lang="en-US" dirty="0"/>
          </a:p>
        </p:txBody>
      </p:sp>
      <p:sp>
        <p:nvSpPr>
          <p:cNvPr id="4" name="Rectangle 3">
            <a:extLst>
              <a:ext uri="{FF2B5EF4-FFF2-40B4-BE49-F238E27FC236}">
                <a16:creationId xmlns:a16="http://schemas.microsoft.com/office/drawing/2014/main" id="{26CB176C-1240-FE41-B8DC-93C81BD7DB8E}"/>
              </a:ext>
            </a:extLst>
          </p:cNvPr>
          <p:cNvSpPr/>
          <p:nvPr/>
        </p:nvSpPr>
        <p:spPr>
          <a:xfrm>
            <a:off x="1141413" y="1165493"/>
            <a:ext cx="4254691" cy="369332"/>
          </a:xfrm>
          <a:prstGeom prst="rect">
            <a:avLst/>
          </a:prstGeom>
        </p:spPr>
        <p:txBody>
          <a:bodyPr wrap="none">
            <a:spAutoFit/>
          </a:bodyPr>
          <a:lstStyle/>
          <a:p>
            <a:r>
              <a:rPr lang="en-US" dirty="0"/>
              <a:t>Problem without exception handling</a:t>
            </a:r>
          </a:p>
        </p:txBody>
      </p:sp>
      <p:sp>
        <p:nvSpPr>
          <p:cNvPr id="5" name="Rectangle 4">
            <a:extLst>
              <a:ext uri="{FF2B5EF4-FFF2-40B4-BE49-F238E27FC236}">
                <a16:creationId xmlns:a16="http://schemas.microsoft.com/office/drawing/2014/main" id="{FBA9DB57-B9EE-7F43-B957-8287F06982D8}"/>
              </a:ext>
            </a:extLst>
          </p:cNvPr>
          <p:cNvSpPr/>
          <p:nvPr/>
        </p:nvSpPr>
        <p:spPr>
          <a:xfrm>
            <a:off x="6806940" y="888494"/>
            <a:ext cx="6096000" cy="646331"/>
          </a:xfrm>
          <a:prstGeom prst="rect">
            <a:avLst/>
          </a:prstGeom>
        </p:spPr>
        <p:txBody>
          <a:bodyPr>
            <a:spAutoFit/>
          </a:bodyPr>
          <a:lstStyle/>
          <a:p>
            <a:br>
              <a:rPr lang="en-US" dirty="0"/>
            </a:br>
            <a:r>
              <a:rPr lang="en-US" dirty="0"/>
              <a:t>Solution by exception handling</a:t>
            </a:r>
          </a:p>
        </p:txBody>
      </p:sp>
      <p:pic>
        <p:nvPicPr>
          <p:cNvPr id="8" name="Picture 7">
            <a:extLst>
              <a:ext uri="{FF2B5EF4-FFF2-40B4-BE49-F238E27FC236}">
                <a16:creationId xmlns:a16="http://schemas.microsoft.com/office/drawing/2014/main" id="{E6B85249-C990-3C44-8AF3-61D5357E18D0}"/>
              </a:ext>
            </a:extLst>
          </p:cNvPr>
          <p:cNvPicPr>
            <a:picLocks noChangeAspect="1"/>
          </p:cNvPicPr>
          <p:nvPr/>
        </p:nvPicPr>
        <p:blipFill>
          <a:blip r:embed="rId2"/>
          <a:stretch>
            <a:fillRect/>
          </a:stretch>
        </p:blipFill>
        <p:spPr>
          <a:xfrm>
            <a:off x="1125489" y="1541953"/>
            <a:ext cx="4159153" cy="3604599"/>
          </a:xfrm>
          <a:prstGeom prst="rect">
            <a:avLst/>
          </a:prstGeom>
        </p:spPr>
      </p:pic>
      <p:pic>
        <p:nvPicPr>
          <p:cNvPr id="9" name="Picture 8">
            <a:extLst>
              <a:ext uri="{FF2B5EF4-FFF2-40B4-BE49-F238E27FC236}">
                <a16:creationId xmlns:a16="http://schemas.microsoft.com/office/drawing/2014/main" id="{F8471B11-8F5F-824A-BEE1-190DE0D5E46B}"/>
              </a:ext>
            </a:extLst>
          </p:cNvPr>
          <p:cNvPicPr>
            <a:picLocks noChangeAspect="1"/>
          </p:cNvPicPr>
          <p:nvPr/>
        </p:nvPicPr>
        <p:blipFill>
          <a:blip r:embed="rId3"/>
          <a:stretch>
            <a:fillRect/>
          </a:stretch>
        </p:blipFill>
        <p:spPr>
          <a:xfrm>
            <a:off x="159784" y="5413723"/>
            <a:ext cx="6445282" cy="521584"/>
          </a:xfrm>
          <a:prstGeom prst="rect">
            <a:avLst/>
          </a:prstGeom>
        </p:spPr>
      </p:pic>
      <p:pic>
        <p:nvPicPr>
          <p:cNvPr id="10" name="Picture 9">
            <a:extLst>
              <a:ext uri="{FF2B5EF4-FFF2-40B4-BE49-F238E27FC236}">
                <a16:creationId xmlns:a16="http://schemas.microsoft.com/office/drawing/2014/main" id="{A8E69C00-A78D-EB4A-B1F5-F969AB6554DF}"/>
              </a:ext>
            </a:extLst>
          </p:cNvPr>
          <p:cNvPicPr>
            <a:picLocks noChangeAspect="1"/>
          </p:cNvPicPr>
          <p:nvPr/>
        </p:nvPicPr>
        <p:blipFill>
          <a:blip r:embed="rId4"/>
          <a:stretch>
            <a:fillRect/>
          </a:stretch>
        </p:blipFill>
        <p:spPr>
          <a:xfrm>
            <a:off x="6806940" y="1534825"/>
            <a:ext cx="3837983" cy="4500992"/>
          </a:xfrm>
          <a:prstGeom prst="rect">
            <a:avLst/>
          </a:prstGeom>
        </p:spPr>
      </p:pic>
      <p:pic>
        <p:nvPicPr>
          <p:cNvPr id="11" name="Picture 10">
            <a:extLst>
              <a:ext uri="{FF2B5EF4-FFF2-40B4-BE49-F238E27FC236}">
                <a16:creationId xmlns:a16="http://schemas.microsoft.com/office/drawing/2014/main" id="{C628CEEA-A98A-0140-8081-285BE842ABA7}"/>
              </a:ext>
            </a:extLst>
          </p:cNvPr>
          <p:cNvPicPr>
            <a:picLocks noChangeAspect="1"/>
          </p:cNvPicPr>
          <p:nvPr/>
        </p:nvPicPr>
        <p:blipFill>
          <a:blip r:embed="rId5"/>
          <a:stretch>
            <a:fillRect/>
          </a:stretch>
        </p:blipFill>
        <p:spPr>
          <a:xfrm>
            <a:off x="6605065" y="5621088"/>
            <a:ext cx="4442346" cy="758449"/>
          </a:xfrm>
          <a:prstGeom prst="rect">
            <a:avLst/>
          </a:prstGeom>
        </p:spPr>
      </p:pic>
    </p:spTree>
    <p:extLst>
      <p:ext uri="{BB962C8B-B14F-4D97-AF65-F5344CB8AC3E}">
        <p14:creationId xmlns:p14="http://schemas.microsoft.com/office/powerpoint/2010/main" val="3982513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F04D2C-9FF3-3C40-AC7A-1E60829B1316}"/>
              </a:ext>
            </a:extLst>
          </p:cNvPr>
          <p:cNvSpPr/>
          <p:nvPr/>
        </p:nvSpPr>
        <p:spPr>
          <a:xfrm>
            <a:off x="4591140" y="253522"/>
            <a:ext cx="2526654" cy="584775"/>
          </a:xfrm>
          <a:prstGeom prst="rect">
            <a:avLst/>
          </a:prstGeom>
        </p:spPr>
        <p:txBody>
          <a:bodyPr wrap="none">
            <a:spAutoFit/>
          </a:bodyPr>
          <a:lstStyle/>
          <a:p>
            <a:r>
              <a:rPr lang="en-US" sz="3200" dirty="0"/>
              <a:t>finally block</a:t>
            </a:r>
          </a:p>
        </p:txBody>
      </p:sp>
      <p:sp>
        <p:nvSpPr>
          <p:cNvPr id="3" name="Rectangle 2">
            <a:extLst>
              <a:ext uri="{FF2B5EF4-FFF2-40B4-BE49-F238E27FC236}">
                <a16:creationId xmlns:a16="http://schemas.microsoft.com/office/drawing/2014/main" id="{0D9D40B9-C37A-F447-AC8D-D805892BC2EA}"/>
              </a:ext>
            </a:extLst>
          </p:cNvPr>
          <p:cNvSpPr/>
          <p:nvPr/>
        </p:nvSpPr>
        <p:spPr>
          <a:xfrm>
            <a:off x="668741" y="1437866"/>
            <a:ext cx="5868538" cy="2031325"/>
          </a:xfrm>
          <a:prstGeom prst="rect">
            <a:avLst/>
          </a:prstGeom>
        </p:spPr>
        <p:txBody>
          <a:bodyPr wrap="square">
            <a:spAutoFit/>
          </a:bodyPr>
          <a:lstStyle/>
          <a:p>
            <a:pPr algn="just"/>
            <a:r>
              <a:rPr lang="en-US" b="1" dirty="0"/>
              <a:t>finally block</a:t>
            </a:r>
            <a:r>
              <a:rPr lang="en-US" dirty="0"/>
              <a:t> is a block used to execute important code such as closing the connection, etc.</a:t>
            </a:r>
          </a:p>
          <a:p>
            <a:pPr algn="just"/>
            <a:r>
              <a:rPr lang="en-US" dirty="0"/>
              <a:t>Java finally block is always executed whether an exception is handled or not. Therefore, it contains all the necessary statements that need to be printed regardless of the exception occurs or not.</a:t>
            </a:r>
          </a:p>
          <a:p>
            <a:pPr algn="just"/>
            <a:r>
              <a:rPr lang="en-US" dirty="0"/>
              <a:t>The finally block follows the try-catch block.</a:t>
            </a:r>
            <a:endParaRPr lang="en-US" b="0" i="0" dirty="0">
              <a:effectLst/>
            </a:endParaRPr>
          </a:p>
        </p:txBody>
      </p:sp>
      <p:sp>
        <p:nvSpPr>
          <p:cNvPr id="6" name="Rectangle 5">
            <a:extLst>
              <a:ext uri="{FF2B5EF4-FFF2-40B4-BE49-F238E27FC236}">
                <a16:creationId xmlns:a16="http://schemas.microsoft.com/office/drawing/2014/main" id="{485EEEC8-A1E7-3544-8AFC-3866DDB9B19C}"/>
              </a:ext>
            </a:extLst>
          </p:cNvPr>
          <p:cNvSpPr/>
          <p:nvPr/>
        </p:nvSpPr>
        <p:spPr>
          <a:xfrm>
            <a:off x="668741" y="4068760"/>
            <a:ext cx="6318915" cy="1477328"/>
          </a:xfrm>
          <a:prstGeom prst="rect">
            <a:avLst/>
          </a:prstGeom>
        </p:spPr>
        <p:txBody>
          <a:bodyPr wrap="square">
            <a:spAutoFit/>
          </a:bodyPr>
          <a:lstStyle/>
          <a:p>
            <a:r>
              <a:rPr lang="en-US" dirty="0"/>
              <a:t>Why use Java finally block?</a:t>
            </a:r>
          </a:p>
          <a:p>
            <a:pPr>
              <a:buFont typeface="Arial" panose="020B0604020202020204" pitchFamily="34" charset="0"/>
              <a:buChar char="•"/>
            </a:pPr>
            <a:r>
              <a:rPr lang="en-US" dirty="0"/>
              <a:t> finally block in Java can be used to put "</a:t>
            </a:r>
            <a:r>
              <a:rPr lang="en-US" b="1" dirty="0"/>
              <a:t>cleanup</a:t>
            </a:r>
            <a:r>
              <a:rPr lang="en-US" dirty="0"/>
              <a:t>" code such as closing a file, closing     connection, etc.</a:t>
            </a:r>
          </a:p>
          <a:p>
            <a:pPr>
              <a:buFont typeface="Arial" panose="020B0604020202020204" pitchFamily="34" charset="0"/>
              <a:buChar char="•"/>
            </a:pPr>
            <a:r>
              <a:rPr lang="en-US" dirty="0"/>
              <a:t> The important statements to be printed can be placed in the finally block.</a:t>
            </a:r>
            <a:endParaRPr lang="en-US" b="0" i="0" dirty="0">
              <a:effectLst/>
            </a:endParaRPr>
          </a:p>
        </p:txBody>
      </p:sp>
      <p:pic>
        <p:nvPicPr>
          <p:cNvPr id="7" name="Picture 6">
            <a:extLst>
              <a:ext uri="{FF2B5EF4-FFF2-40B4-BE49-F238E27FC236}">
                <a16:creationId xmlns:a16="http://schemas.microsoft.com/office/drawing/2014/main" id="{65980753-22B4-FD4C-982A-7A9D5D908D32}"/>
              </a:ext>
            </a:extLst>
          </p:cNvPr>
          <p:cNvPicPr>
            <a:picLocks noChangeAspect="1"/>
          </p:cNvPicPr>
          <p:nvPr/>
        </p:nvPicPr>
        <p:blipFill>
          <a:blip r:embed="rId2"/>
          <a:stretch>
            <a:fillRect/>
          </a:stretch>
        </p:blipFill>
        <p:spPr>
          <a:xfrm>
            <a:off x="7117794" y="1193560"/>
            <a:ext cx="4767520" cy="4551261"/>
          </a:xfrm>
          <a:prstGeom prst="rect">
            <a:avLst/>
          </a:prstGeom>
        </p:spPr>
      </p:pic>
    </p:spTree>
    <p:extLst>
      <p:ext uri="{BB962C8B-B14F-4D97-AF65-F5344CB8AC3E}">
        <p14:creationId xmlns:p14="http://schemas.microsoft.com/office/powerpoint/2010/main" val="2649595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28ACF8-4F02-AB40-ABD9-F58799D095DE}"/>
              </a:ext>
            </a:extLst>
          </p:cNvPr>
          <p:cNvPicPr>
            <a:picLocks noChangeAspect="1"/>
          </p:cNvPicPr>
          <p:nvPr/>
        </p:nvPicPr>
        <p:blipFill>
          <a:blip r:embed="rId2"/>
          <a:stretch>
            <a:fillRect/>
          </a:stretch>
        </p:blipFill>
        <p:spPr>
          <a:xfrm>
            <a:off x="900641" y="371774"/>
            <a:ext cx="3977397" cy="5303196"/>
          </a:xfrm>
          <a:prstGeom prst="rect">
            <a:avLst/>
          </a:prstGeom>
        </p:spPr>
      </p:pic>
      <p:pic>
        <p:nvPicPr>
          <p:cNvPr id="4" name="Picture 3">
            <a:extLst>
              <a:ext uri="{FF2B5EF4-FFF2-40B4-BE49-F238E27FC236}">
                <a16:creationId xmlns:a16="http://schemas.microsoft.com/office/drawing/2014/main" id="{2193CA35-E009-E343-AF11-20DFD40280DB}"/>
              </a:ext>
            </a:extLst>
          </p:cNvPr>
          <p:cNvPicPr>
            <a:picLocks noChangeAspect="1"/>
          </p:cNvPicPr>
          <p:nvPr/>
        </p:nvPicPr>
        <p:blipFill>
          <a:blip r:embed="rId3"/>
          <a:stretch>
            <a:fillRect/>
          </a:stretch>
        </p:blipFill>
        <p:spPr>
          <a:xfrm>
            <a:off x="1187539" y="6011520"/>
            <a:ext cx="3403600" cy="419100"/>
          </a:xfrm>
          <a:prstGeom prst="rect">
            <a:avLst/>
          </a:prstGeom>
        </p:spPr>
      </p:pic>
      <p:pic>
        <p:nvPicPr>
          <p:cNvPr id="8" name="Picture 7">
            <a:extLst>
              <a:ext uri="{FF2B5EF4-FFF2-40B4-BE49-F238E27FC236}">
                <a16:creationId xmlns:a16="http://schemas.microsoft.com/office/drawing/2014/main" id="{309C0AEC-CFEE-0643-BA8F-92AB69E61C90}"/>
              </a:ext>
            </a:extLst>
          </p:cNvPr>
          <p:cNvPicPr>
            <a:picLocks noChangeAspect="1"/>
          </p:cNvPicPr>
          <p:nvPr/>
        </p:nvPicPr>
        <p:blipFill>
          <a:blip r:embed="rId4"/>
          <a:stretch>
            <a:fillRect/>
          </a:stretch>
        </p:blipFill>
        <p:spPr>
          <a:xfrm>
            <a:off x="6843025" y="183204"/>
            <a:ext cx="3491920" cy="5382773"/>
          </a:xfrm>
          <a:prstGeom prst="rect">
            <a:avLst/>
          </a:prstGeom>
        </p:spPr>
      </p:pic>
      <p:pic>
        <p:nvPicPr>
          <p:cNvPr id="9" name="Picture 8">
            <a:extLst>
              <a:ext uri="{FF2B5EF4-FFF2-40B4-BE49-F238E27FC236}">
                <a16:creationId xmlns:a16="http://schemas.microsoft.com/office/drawing/2014/main" id="{99B8626E-D19C-664B-B7F0-6259DD72549E}"/>
              </a:ext>
            </a:extLst>
          </p:cNvPr>
          <p:cNvPicPr>
            <a:picLocks noChangeAspect="1"/>
          </p:cNvPicPr>
          <p:nvPr/>
        </p:nvPicPr>
        <p:blipFill>
          <a:blip r:embed="rId5"/>
          <a:stretch>
            <a:fillRect/>
          </a:stretch>
        </p:blipFill>
        <p:spPr>
          <a:xfrm>
            <a:off x="6442685" y="5645365"/>
            <a:ext cx="4292600" cy="1092200"/>
          </a:xfrm>
          <a:prstGeom prst="rect">
            <a:avLst/>
          </a:prstGeom>
        </p:spPr>
      </p:pic>
    </p:spTree>
    <p:extLst>
      <p:ext uri="{BB962C8B-B14F-4D97-AF65-F5344CB8AC3E}">
        <p14:creationId xmlns:p14="http://schemas.microsoft.com/office/powerpoint/2010/main" val="24310230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Mesh</Template>
  <TotalTime>6022</TotalTime>
  <Words>883</Words>
  <Application>Microsoft Macintosh PowerPoint</Application>
  <PresentationFormat>Widescreen</PresentationFormat>
  <Paragraphs>64</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Century Gothic</vt:lpstr>
      <vt:lpstr>Gisha</vt:lpstr>
      <vt:lpstr>Mesh</vt:lpstr>
      <vt:lpstr>תכנות מונחה עצמים תרגול 2 </vt:lpstr>
      <vt:lpstr>נושאים להיום:</vt:lpstr>
      <vt:lpstr>Exceptions</vt:lpstr>
      <vt:lpstr>PowerPoint Presentation</vt:lpstr>
      <vt:lpstr>try-catch block  </vt:lpstr>
      <vt:lpstr>Internal Working of Java try-catch block  </vt:lpstr>
      <vt:lpstr>Internal Working of Java try-catch block  </vt:lpstr>
      <vt:lpstr>PowerPoint Presentation</vt:lpstr>
      <vt:lpstr>PowerPoint Presentation</vt:lpstr>
      <vt:lpstr>Java throw keyword  </vt:lpstr>
      <vt:lpstr>Java throw keyword  </vt:lpstr>
      <vt:lpstr>Java throw keyword  </vt:lpstr>
      <vt:lpstr>Java throws keyword  </vt:lpstr>
      <vt:lpstr>throw VS throws</vt:lpstr>
      <vt:lpstr>Java Files</vt:lpstr>
      <vt:lpstr>PowerPoint Presentation</vt:lpstr>
      <vt:lpstr>Write to a File</vt:lpstr>
      <vt:lpstr>JSON</vt:lpstr>
      <vt:lpstr>JSON Syntax rules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תכנות מונחה עצמים תרגול 1 </dc:title>
  <dc:creator>Itai Lashover</dc:creator>
  <cp:lastModifiedBy>Itai Lashover</cp:lastModifiedBy>
  <cp:revision>25</cp:revision>
  <cp:lastPrinted>2021-10-10T10:21:51Z</cp:lastPrinted>
  <dcterms:created xsi:type="dcterms:W3CDTF">2021-10-09T19:59:47Z</dcterms:created>
  <dcterms:modified xsi:type="dcterms:W3CDTF">2021-10-21T20:17:51Z</dcterms:modified>
</cp:coreProperties>
</file>

<file path=docProps/thumbnail.jpeg>
</file>